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9" r:id="rId1"/>
  </p:sldMasterIdLst>
  <p:notesMasterIdLst>
    <p:notesMasterId r:id="rId19"/>
  </p:notesMasterIdLst>
  <p:sldIdLst>
    <p:sldId id="256" r:id="rId2"/>
    <p:sldId id="257" r:id="rId3"/>
    <p:sldId id="258" r:id="rId4"/>
    <p:sldId id="269" r:id="rId5"/>
    <p:sldId id="260" r:id="rId6"/>
    <p:sldId id="261" r:id="rId7"/>
    <p:sldId id="270" r:id="rId8"/>
    <p:sldId id="274" r:id="rId9"/>
    <p:sldId id="275" r:id="rId10"/>
    <p:sldId id="276" r:id="rId11"/>
    <p:sldId id="272" r:id="rId12"/>
    <p:sldId id="266" r:id="rId13"/>
    <p:sldId id="264" r:id="rId14"/>
    <p:sldId id="265" r:id="rId15"/>
    <p:sldId id="267" r:id="rId16"/>
    <p:sldId id="268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95" autoAdjust="0"/>
    <p:restoredTop sz="78121" autoAdjust="0"/>
  </p:normalViewPr>
  <p:slideViewPr>
    <p:cSldViewPr snapToGrid="0">
      <p:cViewPr varScale="1">
        <p:scale>
          <a:sx n="97" d="100"/>
          <a:sy n="97" d="100"/>
        </p:scale>
        <p:origin x="9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tiff>
</file>

<file path=ppt/media/image12.tiff>
</file>

<file path=ppt/media/image13.tiff>
</file>

<file path=ppt/media/image2.jpg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CCCB5B-B9CC-4A9B-B5F5-60B5CC118527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339ED-689D-4F94-A28D-870C298A9B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91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339ED-689D-4F94-A28D-870C298A9B7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95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Summarize where and how you found the data you used to answer these questions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Describe the data exploration and cleanup process (accompanied by your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Jupyter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Notebook)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Describe the analysis process (accompanied by your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Jupyter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Notebook)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339ED-689D-4F94-A28D-870C298A9B7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885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339ED-689D-4F94-A28D-870C298A9B7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99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0339ED-689D-4F94-A28D-870C298A9B7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6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35107-1D61-44BA-993C-48179D72B2C4}" type="datetimeFigureOut">
              <a:rPr lang="en-US" smtClean="0"/>
              <a:t>3/20/18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002E1790-F8DC-459E-899B-D60BE00B926A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88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313A255-C192-42D1-B2A0-00F1004456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34937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Where </a:t>
            </a:r>
            <a:r>
              <a:rPr lang="en-US" b="1" dirty="0" smtClean="0"/>
              <a:t>Should we move? 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E0523A2-15CE-4A98-AA19-CA64C29F61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deep dive into the US Census Data by </a:t>
            </a:r>
            <a:r>
              <a:rPr lang="en-US" dirty="0" err="1"/>
              <a:t>Jello</a:t>
            </a:r>
            <a:r>
              <a:rPr lang="en-US" dirty="0"/>
              <a:t> </a:t>
            </a:r>
            <a:r>
              <a:rPr lang="en-US" dirty="0" smtClean="0"/>
              <a:t>World</a:t>
            </a:r>
          </a:p>
          <a:p>
            <a:r>
              <a:rPr lang="en-US" dirty="0" smtClean="0"/>
              <a:t>Nicole Love, Nichole </a:t>
            </a:r>
            <a:r>
              <a:rPr lang="en-US" dirty="0" err="1" smtClean="0"/>
              <a:t>Pejoro</a:t>
            </a:r>
            <a:r>
              <a:rPr lang="en-US" dirty="0" smtClean="0"/>
              <a:t>, Ray </a:t>
            </a:r>
            <a:r>
              <a:rPr lang="en-US" dirty="0" err="1" smtClean="0"/>
              <a:t>Trounday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357438" y="2471738"/>
            <a:ext cx="74866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/>
              <a:t>Because SF is just too expensive. </a:t>
            </a:r>
          </a:p>
        </p:txBody>
      </p:sp>
    </p:spTree>
    <p:extLst>
      <p:ext uri="{BB962C8B-B14F-4D97-AF65-F5344CB8AC3E}">
        <p14:creationId xmlns:p14="http://schemas.microsoft.com/office/powerpoint/2010/main" val="279956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75BDEC8-8085-4D72-96BB-426F71BB2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– Population vs 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4DB5B61E-8B37-423F-B7E9-6C39BBECF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dirty="0"/>
              <a:t>Texas is second only to California in Population</a:t>
            </a:r>
          </a:p>
          <a:p>
            <a:pPr marL="514350" indent="-514350">
              <a:buAutoNum type="arabicPeriod"/>
            </a:pPr>
            <a:r>
              <a:rPr lang="en-US" dirty="0"/>
              <a:t>California, Texas and Colorado have strong YOY population growth as compared to other states in our study</a:t>
            </a:r>
          </a:p>
          <a:p>
            <a:pPr marL="514350" indent="-514350">
              <a:buAutoNum type="arabicPeriod"/>
            </a:pPr>
            <a:r>
              <a:rPr lang="en-US" dirty="0"/>
              <a:t>South Dakota and Oregon have relatively flat population growth profile 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Georgia, North Carolina, and Vermont show significant YOY population growth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Hypothesis  Strong YOY population growth are leading indicators to strong economic growth and areas families and individuals seek in a city/state they call home.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45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75BDEC8-8085-4D72-96BB-426F71BB2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158" y="804519"/>
            <a:ext cx="4177705" cy="1049235"/>
          </a:xfrm>
        </p:spPr>
        <p:txBody>
          <a:bodyPr>
            <a:normAutofit/>
          </a:bodyPr>
          <a:lstStyle/>
          <a:p>
            <a:r>
              <a:rPr lang="en-US" dirty="0" smtClean="0"/>
              <a:t>Unemployment Rate by Year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14850" y="253571"/>
            <a:ext cx="7475157" cy="6279133"/>
          </a:xfrm>
          <a:prstGeom prst="rect">
            <a:avLst/>
          </a:prstGeom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437158" y="1987157"/>
            <a:ext cx="3949105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smtClean="0"/>
              <a:t>All 5 states show an increase in unemployment from 2011-2013;  a decrease from 2013-2015</a:t>
            </a:r>
          </a:p>
          <a:p>
            <a:r>
              <a:rPr lang="en-US" dirty="0" smtClean="0"/>
              <a:t>South Dakota has the lowest unemployment year after year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26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75BDEC8-8085-4D72-96BB-426F71BB2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767" y="775944"/>
            <a:ext cx="3063271" cy="1049235"/>
          </a:xfrm>
        </p:spPr>
        <p:txBody>
          <a:bodyPr/>
          <a:lstStyle/>
          <a:p>
            <a:r>
              <a:rPr lang="en-US" smtClean="0"/>
              <a:t>Median Rent By year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011" t="9792" r="8957" b="6469"/>
          <a:stretch/>
        </p:blipFill>
        <p:spPr>
          <a:xfrm>
            <a:off x="4520894" y="57653"/>
            <a:ext cx="7629541" cy="6758782"/>
          </a:xfrm>
          <a:prstGeom prst="rect">
            <a:avLst/>
          </a:prstGeom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437158" y="1987157"/>
            <a:ext cx="3949105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smtClean="0"/>
              <a:t>South Dakota also has the lowest median rent year after year</a:t>
            </a:r>
          </a:p>
          <a:p>
            <a:r>
              <a:rPr lang="en-US" dirty="0" smtClean="0"/>
              <a:t>California is still way too expensive</a:t>
            </a:r>
          </a:p>
          <a:p>
            <a:r>
              <a:rPr lang="en-US" dirty="0" smtClean="0"/>
              <a:t>Therefore</a:t>
            </a:r>
            <a:r>
              <a:rPr lang="mr-IN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75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75BDEC8-8085-4D72-96BB-426F71BB2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6507" y="128934"/>
            <a:ext cx="10453482" cy="659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47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75BDEC8-8085-4D72-96BB-426F71BB2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5719" y="804519"/>
            <a:ext cx="4232332" cy="1049235"/>
          </a:xfrm>
        </p:spPr>
        <p:txBody>
          <a:bodyPr/>
          <a:lstStyle/>
          <a:p>
            <a:r>
              <a:rPr lang="en-US" smtClean="0"/>
              <a:t>Household Income by Year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57611" y="100013"/>
            <a:ext cx="8377237" cy="6643348"/>
          </a:xfrm>
          <a:prstGeom prst="rect">
            <a:avLst/>
          </a:prstGeom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108542" y="1987157"/>
            <a:ext cx="3649069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smtClean="0"/>
              <a:t>South Dakota has the lowest household income</a:t>
            </a:r>
          </a:p>
          <a:p>
            <a:r>
              <a:rPr lang="en-US" dirty="0" smtClean="0"/>
              <a:t>California has a slight dip in growth</a:t>
            </a:r>
          </a:p>
          <a:p>
            <a:r>
              <a:rPr lang="en-US" dirty="0" smtClean="0"/>
              <a:t>Texas shows a steady increase over the 5 years</a:t>
            </a:r>
          </a:p>
        </p:txBody>
      </p:sp>
    </p:spTree>
    <p:extLst>
      <p:ext uri="{BB962C8B-B14F-4D97-AF65-F5344CB8AC3E}">
        <p14:creationId xmlns:p14="http://schemas.microsoft.com/office/powerpoint/2010/main" val="2469859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75BDEC8-8085-4D72-96BB-426F71BB2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941" y="804519"/>
            <a:ext cx="3078860" cy="1049235"/>
          </a:xfrm>
        </p:spPr>
        <p:txBody>
          <a:bodyPr/>
          <a:lstStyle/>
          <a:p>
            <a:r>
              <a:rPr lang="en-US" dirty="0" smtClean="0"/>
              <a:t>Home value by Year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366" t="9792" r="7559" b="7559"/>
          <a:stretch/>
        </p:blipFill>
        <p:spPr>
          <a:xfrm>
            <a:off x="3740725" y="42770"/>
            <a:ext cx="8395854" cy="6773665"/>
          </a:xfrm>
          <a:prstGeom prst="rect">
            <a:avLst/>
          </a:prstGeom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108542" y="1987157"/>
            <a:ext cx="3649069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smtClean="0"/>
              <a:t>California is the most variable</a:t>
            </a:r>
          </a:p>
          <a:p>
            <a:r>
              <a:rPr lang="en-US" dirty="0" smtClean="0"/>
              <a:t>Colorado and Oregon have inverse trends</a:t>
            </a:r>
          </a:p>
          <a:p>
            <a:r>
              <a:rPr lang="en-US" dirty="0" smtClean="0"/>
              <a:t>Texas has the lowest home value</a:t>
            </a:r>
          </a:p>
          <a:p>
            <a:r>
              <a:rPr lang="en-US" dirty="0" smtClean="0"/>
              <a:t>Conclusion...</a:t>
            </a:r>
          </a:p>
        </p:txBody>
      </p:sp>
    </p:spTree>
    <p:extLst>
      <p:ext uri="{BB962C8B-B14F-4D97-AF65-F5344CB8AC3E}">
        <p14:creationId xmlns:p14="http://schemas.microsoft.com/office/powerpoint/2010/main" val="3674605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6F2E724-4372-41C4-BA87-F48C88490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9416" y="36623"/>
            <a:ext cx="10914202" cy="6821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263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Jello</a:t>
            </a:r>
            <a:r>
              <a:rPr lang="en-US" dirty="0" smtClean="0"/>
              <a:t> Shots!</a:t>
            </a:r>
          </a:p>
          <a:p>
            <a:r>
              <a:rPr lang="en-US" dirty="0" smtClean="0"/>
              <a:t>Q&amp;A with </a:t>
            </a:r>
            <a:r>
              <a:rPr lang="en-US" dirty="0" err="1" smtClean="0"/>
              <a:t>Jello</a:t>
            </a:r>
            <a:r>
              <a:rPr lang="en-US" dirty="0" smtClean="0"/>
              <a:t> World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931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85DB369-B9CC-40CB-B590-62160D2B6F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7356" y="702964"/>
            <a:ext cx="9185317" cy="602644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5F419ACF-DD7E-4806-886F-71D7A99B142E}"/>
              </a:ext>
            </a:extLst>
          </p:cNvPr>
          <p:cNvSpPr txBox="1"/>
          <p:nvPr/>
        </p:nvSpPr>
        <p:spPr>
          <a:xfrm>
            <a:off x="1581665" y="333632"/>
            <a:ext cx="75252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2015 Average 1 Bedroom Rent from </a:t>
            </a:r>
            <a:r>
              <a:rPr lang="en-US" dirty="0" err="1"/>
              <a:t>Thrillest</a:t>
            </a:r>
            <a:r>
              <a:rPr lang="en-US" dirty="0"/>
              <a:t> &amp; Trulia</a:t>
            </a:r>
          </a:p>
        </p:txBody>
      </p:sp>
    </p:spTree>
    <p:extLst>
      <p:ext uri="{BB962C8B-B14F-4D97-AF65-F5344CB8AC3E}">
        <p14:creationId xmlns:p14="http://schemas.microsoft.com/office/powerpoint/2010/main" val="25461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39F37230-0D15-4BF5-AA20-C0F54AE99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778" y="247650"/>
            <a:ext cx="2745259" cy="2748778"/>
          </a:xfrm>
        </p:spPr>
        <p:txBody>
          <a:bodyPr/>
          <a:lstStyle/>
          <a:p>
            <a:r>
              <a:rPr lang="en-US" dirty="0"/>
              <a:t>SF Be like…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6DA27858-FB45-4565-B37F-BC7B36EEC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063" y="133350"/>
            <a:ext cx="7491412" cy="659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314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should we go?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451" y="2015732"/>
            <a:ext cx="11715750" cy="345061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Our intent is to evaluate </a:t>
            </a:r>
            <a:r>
              <a:rPr lang="en-US" sz="2400" dirty="0"/>
              <a:t>relationships between US home prices and population </a:t>
            </a:r>
            <a:r>
              <a:rPr lang="en-US" sz="2400" dirty="0" smtClean="0"/>
              <a:t>post-Recession and provide </a:t>
            </a:r>
            <a:r>
              <a:rPr lang="en-US" sz="2400" dirty="0"/>
              <a:t>the </a:t>
            </a:r>
            <a:r>
              <a:rPr lang="en-US" sz="2400" dirty="0" smtClean="0"/>
              <a:t>top </a:t>
            </a:r>
            <a:r>
              <a:rPr lang="en-US" sz="2400" dirty="0"/>
              <a:t>areas that are up-and-coming; potential cities of interest</a:t>
            </a:r>
            <a:r>
              <a:rPr lang="en-US" sz="2400" dirty="0" smtClean="0"/>
              <a:t>.</a:t>
            </a:r>
          </a:p>
          <a:p>
            <a:endParaRPr lang="en-US" sz="2400" dirty="0" smtClean="0"/>
          </a:p>
          <a:p>
            <a:r>
              <a:rPr lang="en-US" sz="2400" dirty="0" smtClean="0"/>
              <a:t>Questions to Answer</a:t>
            </a:r>
          </a:p>
          <a:p>
            <a:pPr lvl="1"/>
            <a:r>
              <a:rPr lang="en-US" sz="2000" dirty="0"/>
              <a:t>I</a:t>
            </a:r>
            <a:r>
              <a:rPr lang="en-US" sz="2000" dirty="0" smtClean="0"/>
              <a:t>s </a:t>
            </a:r>
            <a:r>
              <a:rPr lang="en-US" sz="2000" dirty="0"/>
              <a:t>there a correlation between population growth and </a:t>
            </a:r>
            <a:r>
              <a:rPr lang="en-US" sz="2000" dirty="0" smtClean="0"/>
              <a:t>home value? Rent?</a:t>
            </a:r>
          </a:p>
          <a:p>
            <a:pPr lvl="1"/>
            <a:r>
              <a:rPr lang="en-US" sz="2000" dirty="0"/>
              <a:t>Who is moving? </a:t>
            </a:r>
            <a:r>
              <a:rPr lang="en-US" sz="2000" dirty="0" smtClean="0"/>
              <a:t>Median age, household income, employment status?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79195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44DBE40-2355-442F-B93E-C7766187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thoughts during this process…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DFAED26-4A51-4E04-88E0-200376A0F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We gathered US Census data from 2011-2015</a:t>
            </a:r>
          </a:p>
          <a:p>
            <a:pPr lvl="1"/>
            <a:r>
              <a:rPr lang="en-US" dirty="0"/>
              <a:t>We decided on these years, as the economy was in a more stable state after the Great Recession and 2015 was the most recent year available in the API.</a:t>
            </a:r>
          </a:p>
          <a:p>
            <a:r>
              <a:rPr lang="en-US" dirty="0"/>
              <a:t>We initially wanted to compare data with Zillow API data, however we discovered that we needed an exact address to extract data. </a:t>
            </a:r>
          </a:p>
          <a:p>
            <a:pPr lvl="1"/>
            <a:r>
              <a:rPr lang="en-US" dirty="0"/>
              <a:t>Fortunately, the US census had some real estate data that we could leverage.</a:t>
            </a:r>
          </a:p>
          <a:p>
            <a:r>
              <a:rPr lang="en-US" dirty="0"/>
              <a:t>As a team, we had different techniques and philosophies.</a:t>
            </a:r>
          </a:p>
          <a:p>
            <a:pPr lvl="1"/>
            <a:r>
              <a:rPr lang="en-US" dirty="0"/>
              <a:t>Difficulties with Git</a:t>
            </a:r>
          </a:p>
          <a:p>
            <a:pPr lvl="1"/>
            <a:r>
              <a:rPr lang="en-US" dirty="0"/>
              <a:t>Solidifying </a:t>
            </a:r>
            <a:r>
              <a:rPr lang="en-US" dirty="0" err="1"/>
              <a:t>dataframe</a:t>
            </a:r>
            <a:r>
              <a:rPr lang="en-US" dirty="0"/>
              <a:t> from the start</a:t>
            </a:r>
          </a:p>
          <a:p>
            <a:pPr lvl="1"/>
            <a:r>
              <a:rPr lang="en-US" dirty="0"/>
              <a:t>Defining scope</a:t>
            </a:r>
          </a:p>
        </p:txBody>
      </p:sp>
    </p:spTree>
    <p:extLst>
      <p:ext uri="{BB962C8B-B14F-4D97-AF65-F5344CB8AC3E}">
        <p14:creationId xmlns:p14="http://schemas.microsoft.com/office/powerpoint/2010/main" val="2565549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2309A79-994A-42FC-AB02-214CF05AF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5836" y="1307212"/>
            <a:ext cx="10461470" cy="552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29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Notebook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72847" y="1314450"/>
            <a:ext cx="8672983" cy="540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439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75F506A7-D52C-49FE-B6EC-60E91419BF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68462" y="582429"/>
            <a:ext cx="42821155" cy="41709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E81F917-8966-46D0-BBAB-5FFF3DA722B0}"/>
              </a:ext>
            </a:extLst>
          </p:cNvPr>
          <p:cNvSpPr txBox="1"/>
          <p:nvPr/>
        </p:nvSpPr>
        <p:spPr>
          <a:xfrm>
            <a:off x="902390" y="582429"/>
            <a:ext cx="87781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Population vs Median Age – 50 States</a:t>
            </a:r>
          </a:p>
        </p:txBody>
      </p:sp>
    </p:spTree>
    <p:extLst>
      <p:ext uri="{BB962C8B-B14F-4D97-AF65-F5344CB8AC3E}">
        <p14:creationId xmlns:p14="http://schemas.microsoft.com/office/powerpoint/2010/main" val="165486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798CE72A-EF57-4979-AF09-C5E1065E03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1659"/>
            <a:ext cx="12192003" cy="967884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B5E95D1-1338-4235-BE5D-E965C7A691AD}"/>
              </a:ext>
            </a:extLst>
          </p:cNvPr>
          <p:cNvSpPr txBox="1"/>
          <p:nvPr/>
        </p:nvSpPr>
        <p:spPr>
          <a:xfrm>
            <a:off x="556055" y="691978"/>
            <a:ext cx="991880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Population vs Age ( OR, SD, CO, TX and CA)</a:t>
            </a:r>
            <a:br>
              <a:rPr lang="en-US" sz="4400" dirty="0"/>
            </a:b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1225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158</TotalTime>
  <Words>442</Words>
  <Application>Microsoft Macintosh PowerPoint</Application>
  <PresentationFormat>Widescreen</PresentationFormat>
  <Paragraphs>64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Gill Sans MT</vt:lpstr>
      <vt:lpstr>Mangal</vt:lpstr>
      <vt:lpstr>Gallery</vt:lpstr>
      <vt:lpstr>Where Should we move?  </vt:lpstr>
      <vt:lpstr>PowerPoint Presentation</vt:lpstr>
      <vt:lpstr>SF Be like…</vt:lpstr>
      <vt:lpstr>Where should we go?</vt:lpstr>
      <vt:lpstr>Our thoughts during this process…</vt:lpstr>
      <vt:lpstr>Jupyter Notebook</vt:lpstr>
      <vt:lpstr>Jupyter Notebook</vt:lpstr>
      <vt:lpstr>PowerPoint Presentation</vt:lpstr>
      <vt:lpstr>PowerPoint Presentation</vt:lpstr>
      <vt:lpstr>Analysis – Population vs Age</vt:lpstr>
      <vt:lpstr>Unemployment Rate by Year</vt:lpstr>
      <vt:lpstr>Median Rent By year</vt:lpstr>
      <vt:lpstr>PowerPoint Presentation</vt:lpstr>
      <vt:lpstr>Household Income by Year</vt:lpstr>
      <vt:lpstr>Home value by Year </vt:lpstr>
      <vt:lpstr>Conclusion</vt:lpstr>
      <vt:lpstr>Thanks!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are we moving to?  Because SF is just too expensive.</dc:title>
  <dc:creator>Nichole Pejoro</dc:creator>
  <cp:lastModifiedBy>Nicole Love</cp:lastModifiedBy>
  <cp:revision>12</cp:revision>
  <dcterms:created xsi:type="dcterms:W3CDTF">2018-03-18T17:33:04Z</dcterms:created>
  <dcterms:modified xsi:type="dcterms:W3CDTF">2018-03-21T00:49:37Z</dcterms:modified>
</cp:coreProperties>
</file>

<file path=docProps/thumbnail.jpeg>
</file>